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sldIdLst>
    <p:sldId id="257" r:id="rId2"/>
    <p:sldId id="258" r:id="rId3"/>
    <p:sldId id="259" r:id="rId4"/>
    <p:sldId id="260" r:id="rId5"/>
    <p:sldId id="267" r:id="rId6"/>
    <p:sldId id="268" r:id="rId7"/>
    <p:sldId id="269" r:id="rId8"/>
    <p:sldId id="270" r:id="rId9"/>
    <p:sldId id="261" r:id="rId10"/>
    <p:sldId id="262" r:id="rId11"/>
    <p:sldId id="263" r:id="rId12"/>
    <p:sldId id="264" r:id="rId13"/>
    <p:sldId id="265" r:id="rId14"/>
  </p:sldIdLst>
  <p:sldSz cx="6858000" cy="9144000" type="screen4x3"/>
  <p:notesSz cx="6889750" cy="10021888"/>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333" autoAdjust="0"/>
    <p:restoredTop sz="94660"/>
  </p:normalViewPr>
  <p:slideViewPr>
    <p:cSldViewPr snapToGrid="0">
      <p:cViewPr varScale="1">
        <p:scale>
          <a:sx n="84" d="100"/>
          <a:sy n="84" d="100"/>
        </p:scale>
        <p:origin x="29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he-IL" smtClean="0"/>
              <a:t>לחץ כדי לערוך סגנון כותרת של תבנית בסיס</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he-IL" smtClean="0"/>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3919769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3471154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he-IL" smtClean="0"/>
              <a:t>ערוך סגנונות טקסט של תבנית בסיס</a:t>
            </a:r>
          </a:p>
        </p:txBody>
      </p:sp>
      <p:sp>
        <p:nvSpPr>
          <p:cNvPr id="4" name="Date Placeholder 3"/>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3187582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Date Placeholder 4"/>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2847685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e-IL" smtClean="0"/>
              <a:t>ערוך סגנונות טקסט של תבנית בסיס</a:t>
            </a:r>
          </a:p>
        </p:txBody>
      </p:sp>
      <p:sp>
        <p:nvSpPr>
          <p:cNvPr id="4" name="Content Placeholder 3"/>
          <p:cNvSpPr>
            <a:spLocks noGrp="1"/>
          </p:cNvSpPr>
          <p:nvPr>
            <p:ph sz="half" idx="2"/>
          </p:nvPr>
        </p:nvSpPr>
        <p:spPr>
          <a:xfrm>
            <a:off x="472381" y="3340100"/>
            <a:ext cx="2901255" cy="4912784"/>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e-IL" smtClean="0"/>
              <a:t>ערוך סגנונות טקסט של תבנית בסיס</a:t>
            </a:r>
          </a:p>
        </p:txBody>
      </p:sp>
      <p:sp>
        <p:nvSpPr>
          <p:cNvPr id="6" name="Content Placeholder 5"/>
          <p:cNvSpPr>
            <a:spLocks noGrp="1"/>
          </p:cNvSpPr>
          <p:nvPr>
            <p:ph sz="quarter" idx="4"/>
          </p:nvPr>
        </p:nvSpPr>
        <p:spPr>
          <a:xfrm>
            <a:off x="3471863" y="3340100"/>
            <a:ext cx="2915543" cy="4912784"/>
          </a:xfrm>
        </p:spPr>
        <p:txBody>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7" name="Date Placeholder 6"/>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2741304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3638631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4202205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1386109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he-IL" smtClean="0"/>
              <a:t>לחץ כדי לערוך סגנון כותרת של תבנית בסיס</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he-IL" smtClean="0"/>
              <a:t>לחץ על הסמל כדי להוסיף תמונה</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he-IL" smtClean="0"/>
              <a:t>ערוך סגנונות טקסט של תבנית בסיס</a:t>
            </a:r>
          </a:p>
        </p:txBody>
      </p:sp>
      <p:sp>
        <p:nvSpPr>
          <p:cNvPr id="5" name="Date Placeholder 4"/>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2404925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1392954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he-IL" smtClean="0"/>
              <a:t>לחץ כדי לערוך סגנון כותרת של תבנית בסיס</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p>
            <a:fld id="{451DA3CB-1A99-4042-B44C-D8ABC2B18B5E}" type="datetimeFigureOut">
              <a:rPr lang="he-IL" smtClean="0"/>
              <a:t>י"ג/שבט/תשע"ט</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60F4389C-5F28-4CC6-959B-1998CAEC7757}" type="slidenum">
              <a:rPr lang="he-IL" smtClean="0"/>
              <a:t>‹#›</a:t>
            </a:fld>
            <a:endParaRPr lang="he-IL"/>
          </a:p>
        </p:txBody>
      </p:sp>
    </p:spTree>
    <p:extLst>
      <p:ext uri="{BB962C8B-B14F-4D97-AF65-F5344CB8AC3E}">
        <p14:creationId xmlns:p14="http://schemas.microsoft.com/office/powerpoint/2010/main" val="628664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he-IL" smtClean="0"/>
              <a:t>ערוך סגנונות טקסט של תבנית בסיס</a:t>
            </a:r>
          </a:p>
          <a:p>
            <a:pPr lvl="1"/>
            <a:r>
              <a:rPr lang="he-IL" smtClean="0"/>
              <a:t>רמה שניה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451DA3CB-1A99-4042-B44C-D8ABC2B18B5E}" type="datetimeFigureOut">
              <a:rPr lang="he-IL" smtClean="0"/>
              <a:t>י"ג/שבט/תשע"ט</a:t>
            </a:fld>
            <a:endParaRPr lang="he-IL"/>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he-IL"/>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60F4389C-5F28-4CC6-959B-1998CAEC7757}" type="slidenum">
              <a:rPr lang="he-IL" smtClean="0"/>
              <a:t>‹#›</a:t>
            </a:fld>
            <a:endParaRPr lang="he-IL"/>
          </a:p>
        </p:txBody>
      </p:sp>
    </p:spTree>
    <p:extLst>
      <p:ext uri="{BB962C8B-B14F-4D97-AF65-F5344CB8AC3E}">
        <p14:creationId xmlns:p14="http://schemas.microsoft.com/office/powerpoint/2010/main" val="294376243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4" name="TextBox 3"/>
          <p:cNvSpPr txBox="1"/>
          <p:nvPr/>
        </p:nvSpPr>
        <p:spPr>
          <a:xfrm>
            <a:off x="537210" y="445770"/>
            <a:ext cx="5932170" cy="2585323"/>
          </a:xfrm>
          <a:prstGeom prst="rect">
            <a:avLst/>
          </a:prstGeom>
          <a:noFill/>
        </p:spPr>
        <p:txBody>
          <a:bodyPr wrap="square" rtlCol="1">
            <a:spAutoFit/>
          </a:bodyPr>
          <a:lstStyle/>
          <a:p>
            <a:pPr algn="ctr"/>
            <a:r>
              <a:rPr lang="he-IL" sz="2800" b="1" dirty="0"/>
              <a:t>סיגלון חד-עלים</a:t>
            </a:r>
          </a:p>
          <a:p>
            <a:pPr algn="ctr"/>
            <a:r>
              <a:rPr lang="he-IL" dirty="0" smtClean="0">
                <a:effectLst/>
              </a:rPr>
              <a:t/>
            </a:r>
            <a:br>
              <a:rPr lang="he-IL" dirty="0" smtClean="0">
                <a:effectLst/>
              </a:rPr>
            </a:br>
            <a:r>
              <a:rPr lang="en-US" sz="2400" b="1" i="1" dirty="0"/>
              <a:t>Jacaranda </a:t>
            </a:r>
            <a:r>
              <a:rPr lang="en-US" sz="2400" b="1" i="1" dirty="0" err="1" smtClean="0"/>
              <a:t>mimosifolia</a:t>
            </a:r>
            <a:r>
              <a:rPr lang="en-US" sz="2400" b="1" i="1" dirty="0" smtClean="0"/>
              <a:t>*</a:t>
            </a:r>
          </a:p>
          <a:p>
            <a:pPr algn="ctr"/>
            <a:endParaRPr lang="en-US" i="1" dirty="0"/>
          </a:p>
          <a:p>
            <a:pPr algn="ctr"/>
            <a:r>
              <a:rPr lang="en-US" sz="2000" b="1" dirty="0" smtClean="0"/>
              <a:t>Blue jacaranda</a:t>
            </a:r>
          </a:p>
          <a:p>
            <a:pPr algn="ctr"/>
            <a:endParaRPr lang="en-US" b="1" dirty="0" smtClean="0"/>
          </a:p>
          <a:p>
            <a:pPr algn="ctr"/>
            <a:r>
              <a:rPr lang="he-IL" b="1" dirty="0" smtClean="0"/>
              <a:t>פורח באביב בחודשים מאי - יוני. הפריחה שלו מכסה לרוב את כל העץ והצבע הסגול-כחול של הפרחים מאוד בולט לעין</a:t>
            </a:r>
            <a:endParaRPr lang="he-IL" b="1" dirty="0"/>
          </a:p>
        </p:txBody>
      </p:sp>
      <p:sp>
        <p:nvSpPr>
          <p:cNvPr id="5" name="TextBox 4"/>
          <p:cNvSpPr txBox="1"/>
          <p:nvPr/>
        </p:nvSpPr>
        <p:spPr>
          <a:xfrm>
            <a:off x="537210" y="3406140"/>
            <a:ext cx="5943600" cy="338554"/>
          </a:xfrm>
          <a:prstGeom prst="rect">
            <a:avLst/>
          </a:prstGeom>
          <a:noFill/>
        </p:spPr>
        <p:txBody>
          <a:bodyPr wrap="square" rtlCol="1">
            <a:spAutoFit/>
          </a:bodyPr>
          <a:lstStyle/>
          <a:p>
            <a:pPr algn="ctr"/>
            <a:r>
              <a:rPr lang="en-US" sz="1600" b="1" dirty="0" smtClean="0"/>
              <a:t>*</a:t>
            </a:r>
            <a:r>
              <a:rPr lang="he-IL" sz="1600" b="1" dirty="0" smtClean="0"/>
              <a:t>השמות המדעים של החי והצומח נכתבים באותיות לטיניות באלכסון</a:t>
            </a:r>
            <a:endParaRPr lang="he-IL" sz="1600" b="1" dirty="0"/>
          </a:p>
        </p:txBody>
      </p:sp>
      <p:sp>
        <p:nvSpPr>
          <p:cNvPr id="10" name="TextBox 9"/>
          <p:cNvSpPr txBox="1"/>
          <p:nvPr/>
        </p:nvSpPr>
        <p:spPr>
          <a:xfrm>
            <a:off x="125730" y="228600"/>
            <a:ext cx="1137285" cy="369332"/>
          </a:xfrm>
          <a:prstGeom prst="rect">
            <a:avLst/>
          </a:prstGeom>
          <a:noFill/>
        </p:spPr>
        <p:txBody>
          <a:bodyPr wrap="square" rtlCol="1">
            <a:spAutoFit/>
          </a:bodyPr>
          <a:lstStyle/>
          <a:p>
            <a:pPr algn="l"/>
            <a:r>
              <a:rPr lang="en-US" dirty="0" smtClean="0"/>
              <a:t>1</a:t>
            </a:r>
            <a:endParaRPr lang="he-IL" dirty="0"/>
          </a:p>
        </p:txBody>
      </p:sp>
    </p:spTree>
    <p:extLst>
      <p:ext uri="{BB962C8B-B14F-4D97-AF65-F5344CB8AC3E}">
        <p14:creationId xmlns:p14="http://schemas.microsoft.com/office/powerpoint/2010/main" val="8251986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37210" y="445770"/>
            <a:ext cx="5932170" cy="2492990"/>
          </a:xfrm>
          <a:prstGeom prst="rect">
            <a:avLst/>
          </a:prstGeom>
          <a:noFill/>
        </p:spPr>
        <p:txBody>
          <a:bodyPr wrap="square" rtlCol="1">
            <a:spAutoFit/>
          </a:bodyPr>
          <a:lstStyle/>
          <a:p>
            <a:pPr algn="ctr"/>
            <a:r>
              <a:rPr lang="he-IL" sz="2800" b="1" dirty="0"/>
              <a:t>סיסם הודי</a:t>
            </a:r>
          </a:p>
          <a:p>
            <a:pPr algn="ctr"/>
            <a:r>
              <a:rPr lang="he-IL" dirty="0" smtClean="0">
                <a:effectLst/>
              </a:rPr>
              <a:t/>
            </a:r>
            <a:br>
              <a:rPr lang="he-IL" dirty="0" smtClean="0">
                <a:effectLst/>
              </a:rPr>
            </a:br>
            <a:r>
              <a:rPr lang="en-US" sz="2000" b="1" i="1" dirty="0" err="1"/>
              <a:t>Dalbergia</a:t>
            </a:r>
            <a:r>
              <a:rPr lang="en-US" sz="2000" b="1" i="1" dirty="0"/>
              <a:t> </a:t>
            </a:r>
            <a:r>
              <a:rPr lang="en-US" sz="2000" b="1" i="1" dirty="0" err="1" smtClean="0"/>
              <a:t>sissoo</a:t>
            </a:r>
            <a:endParaRPr lang="he-IL" sz="2000" b="1" i="1" dirty="0" smtClean="0"/>
          </a:p>
          <a:p>
            <a:pPr algn="ctr"/>
            <a:endParaRPr lang="en-US" b="1" i="1" dirty="0"/>
          </a:p>
          <a:p>
            <a:pPr algn="ctr"/>
            <a:r>
              <a:rPr lang="en-US" b="1" dirty="0"/>
              <a:t>North Indian </a:t>
            </a:r>
            <a:r>
              <a:rPr lang="en-US" b="1" dirty="0" smtClean="0"/>
              <a:t>rosewood</a:t>
            </a:r>
            <a:endParaRPr lang="he-IL" b="1" dirty="0" smtClean="0"/>
          </a:p>
          <a:p>
            <a:pPr algn="ctr"/>
            <a:endParaRPr lang="en-US" b="1" dirty="0"/>
          </a:p>
          <a:p>
            <a:pPr algn="ctr"/>
            <a:r>
              <a:rPr lang="he-IL" b="1" dirty="0" smtClean="0"/>
              <a:t>עץ ממשפחת הפרפרניים הגדל בטבע בהודו, בפקיסטן ובנפאל. בישראל הוא גדל כעץ נוי שגדילתו מהירה.</a:t>
            </a:r>
            <a:endParaRPr lang="he-IL" b="1" dirty="0"/>
          </a:p>
        </p:txBody>
      </p:sp>
      <p:sp>
        <p:nvSpPr>
          <p:cNvPr id="4" name="TextBox 3"/>
          <p:cNvSpPr txBox="1"/>
          <p:nvPr/>
        </p:nvSpPr>
        <p:spPr>
          <a:xfrm>
            <a:off x="537210" y="3567946"/>
            <a:ext cx="5943600" cy="338554"/>
          </a:xfrm>
          <a:prstGeom prst="rect">
            <a:avLst/>
          </a:prstGeom>
          <a:noFill/>
        </p:spPr>
        <p:txBody>
          <a:bodyPr wrap="square" rtlCol="1">
            <a:spAutoFit/>
          </a:bodyPr>
          <a:lstStyle/>
          <a:p>
            <a:pPr algn="ctr"/>
            <a:r>
              <a:rPr lang="en-US" sz="1600" b="1" dirty="0" smtClean="0"/>
              <a:t>*</a:t>
            </a:r>
            <a:r>
              <a:rPr lang="he-IL" sz="1600" b="1" dirty="0" smtClean="0"/>
              <a:t>השמות המדעים של החי והצומח נכתבים באותיות לטיניות באלכסון</a:t>
            </a:r>
            <a:endParaRPr lang="he-IL" sz="1600" b="1" dirty="0"/>
          </a:p>
        </p:txBody>
      </p:sp>
    </p:spTree>
    <p:extLst>
      <p:ext uri="{BB962C8B-B14F-4D97-AF65-F5344CB8AC3E}">
        <p14:creationId xmlns:p14="http://schemas.microsoft.com/office/powerpoint/2010/main" val="35679112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מלבן מעוגל 1"/>
          <p:cNvSpPr/>
          <p:nvPr/>
        </p:nvSpPr>
        <p:spPr>
          <a:xfrm>
            <a:off x="325755" y="445443"/>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445770" y="1185416"/>
            <a:ext cx="5932170" cy="2862322"/>
          </a:xfrm>
          <a:prstGeom prst="rect">
            <a:avLst/>
          </a:prstGeom>
          <a:noFill/>
        </p:spPr>
        <p:txBody>
          <a:bodyPr wrap="square" rtlCol="1">
            <a:spAutoFit/>
          </a:bodyPr>
          <a:lstStyle/>
          <a:p>
            <a:pPr algn="ctr"/>
            <a:r>
              <a:rPr lang="he-IL" sz="2800" b="1" dirty="0" err="1" smtClean="0"/>
              <a:t>ברכיכיטון</a:t>
            </a:r>
            <a:r>
              <a:rPr lang="he-IL" dirty="0" smtClean="0">
                <a:effectLst/>
              </a:rPr>
              <a:t/>
            </a:r>
            <a:br>
              <a:rPr lang="he-IL" dirty="0" smtClean="0">
                <a:effectLst/>
              </a:rPr>
            </a:br>
            <a:r>
              <a:rPr lang="en-US" sz="2400" b="1" i="1" dirty="0" err="1" smtClean="0"/>
              <a:t>Brachychiton</a:t>
            </a:r>
            <a:r>
              <a:rPr lang="en-US" sz="2400" b="1" i="1" dirty="0" smtClean="0"/>
              <a:t> </a:t>
            </a:r>
            <a:r>
              <a:rPr lang="en-US" sz="2400" b="1" i="1" dirty="0" err="1" smtClean="0"/>
              <a:t>Sp</a:t>
            </a:r>
            <a:r>
              <a:rPr lang="en-US" sz="3200" b="1" i="1" dirty="0" smtClean="0"/>
              <a:t>*</a:t>
            </a:r>
            <a:endParaRPr lang="en-US" i="1" dirty="0"/>
          </a:p>
          <a:p>
            <a:pPr algn="ctr"/>
            <a:r>
              <a:rPr lang="en-US" sz="2400" b="1" dirty="0" smtClean="0"/>
              <a:t>Bottle tree</a:t>
            </a:r>
            <a:endParaRPr lang="he-IL" sz="2400" b="1" dirty="0" smtClean="0"/>
          </a:p>
          <a:p>
            <a:pPr algn="ctr"/>
            <a:endParaRPr lang="en-US" sz="2400" b="1" dirty="0"/>
          </a:p>
          <a:p>
            <a:pPr algn="ctr"/>
            <a:r>
              <a:rPr lang="he-IL" b="1" dirty="0" smtClean="0"/>
              <a:t>סוג של עצים ושיחים, הכולל למעלה מ-30 מינים שמקורם באוסטרליה וגינאה החדשה.</a:t>
            </a:r>
            <a:r>
              <a:rPr lang="he-IL" b="1" dirty="0"/>
              <a:t> לחלק מהמינים מאפיינים המסייעים לשרידה בסביבה שחונה - חלקם משירים את עליהם בעונת היובש, או אוגרים מים לתקופת מחסור בגזע מעובה.</a:t>
            </a:r>
          </a:p>
        </p:txBody>
      </p:sp>
      <p:sp>
        <p:nvSpPr>
          <p:cNvPr id="4" name="TextBox 3"/>
          <p:cNvSpPr txBox="1"/>
          <p:nvPr/>
        </p:nvSpPr>
        <p:spPr>
          <a:xfrm>
            <a:off x="445770" y="4056043"/>
            <a:ext cx="5943600" cy="338554"/>
          </a:xfrm>
          <a:prstGeom prst="rect">
            <a:avLst/>
          </a:prstGeom>
          <a:noFill/>
        </p:spPr>
        <p:txBody>
          <a:bodyPr wrap="square" rtlCol="1">
            <a:spAutoFit/>
          </a:bodyPr>
          <a:lstStyle/>
          <a:p>
            <a:pPr algn="ctr"/>
            <a:r>
              <a:rPr lang="en-US" sz="1600" b="1" dirty="0" smtClean="0"/>
              <a:t>*</a:t>
            </a:r>
            <a:r>
              <a:rPr lang="en-US" sz="1600" b="1" dirty="0" err="1" smtClean="0"/>
              <a:t>Sp</a:t>
            </a:r>
            <a:r>
              <a:rPr lang="he-IL" sz="1600" b="1" dirty="0" smtClean="0"/>
              <a:t> מין לא מוגדר</a:t>
            </a:r>
            <a:endParaRPr lang="he-IL" sz="1600" b="1" dirty="0"/>
          </a:p>
        </p:txBody>
      </p:sp>
      <p:sp>
        <p:nvSpPr>
          <p:cNvPr id="5" name="TextBox 4"/>
          <p:cNvSpPr txBox="1"/>
          <p:nvPr/>
        </p:nvSpPr>
        <p:spPr>
          <a:xfrm>
            <a:off x="925830" y="605790"/>
            <a:ext cx="5143500" cy="584775"/>
          </a:xfrm>
          <a:prstGeom prst="rect">
            <a:avLst/>
          </a:prstGeom>
          <a:noFill/>
        </p:spPr>
        <p:txBody>
          <a:bodyPr wrap="square" rtlCol="1">
            <a:spAutoFit/>
          </a:bodyPr>
          <a:lstStyle/>
          <a:p>
            <a:pPr algn="ctr"/>
            <a:r>
              <a:rPr lang="he-IL" sz="1600" b="1" dirty="0" smtClean="0"/>
              <a:t>לילדי קריית אונו: לכבוד ט"ו בשבט</a:t>
            </a:r>
          </a:p>
          <a:p>
            <a:pPr algn="ctr"/>
            <a:r>
              <a:rPr lang="he-IL" sz="1600" b="1" dirty="0" smtClean="0"/>
              <a:t>נא להכיר את שמות העצים שבכיכר (קלריטה ואפרים)</a:t>
            </a:r>
            <a:endParaRPr lang="he-IL" sz="1600" b="1" dirty="0"/>
          </a:p>
        </p:txBody>
      </p:sp>
      <p:sp>
        <p:nvSpPr>
          <p:cNvPr id="6" name="מלבן 5"/>
          <p:cNvSpPr/>
          <p:nvPr/>
        </p:nvSpPr>
        <p:spPr>
          <a:xfrm>
            <a:off x="2729617" y="4276517"/>
            <a:ext cx="1364476" cy="369332"/>
          </a:xfrm>
          <a:prstGeom prst="rect">
            <a:avLst/>
          </a:prstGeom>
        </p:spPr>
        <p:txBody>
          <a:bodyPr wrap="none">
            <a:spAutoFit/>
          </a:bodyPr>
          <a:lstStyle/>
          <a:p>
            <a:r>
              <a:rPr lang="he-IL" dirty="0"/>
              <a:t>מוצאו בברזיל</a:t>
            </a:r>
          </a:p>
        </p:txBody>
      </p:sp>
    </p:spTree>
    <p:extLst>
      <p:ext uri="{BB962C8B-B14F-4D97-AF65-F5344CB8AC3E}">
        <p14:creationId xmlns:p14="http://schemas.microsoft.com/office/powerpoint/2010/main" val="39361828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37210" y="445770"/>
            <a:ext cx="5932170" cy="2616101"/>
          </a:xfrm>
          <a:prstGeom prst="rect">
            <a:avLst/>
          </a:prstGeom>
          <a:noFill/>
        </p:spPr>
        <p:txBody>
          <a:bodyPr wrap="square" rtlCol="1">
            <a:spAutoFit/>
          </a:bodyPr>
          <a:lstStyle/>
          <a:p>
            <a:pPr algn="ctr"/>
            <a:r>
              <a:rPr lang="he-IL" sz="2800" b="1" dirty="0" err="1"/>
              <a:t>דרצנה</a:t>
            </a:r>
            <a:r>
              <a:rPr lang="he-IL" sz="2800" b="1" dirty="0"/>
              <a:t> </a:t>
            </a:r>
            <a:r>
              <a:rPr lang="he-IL" sz="2800" b="1" dirty="0" err="1" smtClean="0"/>
              <a:t>מרגינטה</a:t>
            </a:r>
            <a:endParaRPr lang="he-IL" sz="2800" b="1" dirty="0" smtClean="0"/>
          </a:p>
          <a:p>
            <a:pPr algn="ctr"/>
            <a:r>
              <a:rPr lang="he-IL" dirty="0" smtClean="0">
                <a:effectLst/>
              </a:rPr>
              <a:t/>
            </a:r>
            <a:br>
              <a:rPr lang="he-IL" dirty="0" smtClean="0">
                <a:effectLst/>
              </a:rPr>
            </a:br>
            <a:r>
              <a:rPr lang="es-ES" sz="2400" b="1" i="1" dirty="0"/>
              <a:t>Dracaena reflexa var. </a:t>
            </a:r>
            <a:r>
              <a:rPr lang="es-ES" sz="2400" b="1" i="1" dirty="0" smtClean="0"/>
              <a:t>Angustifolia*</a:t>
            </a:r>
            <a:endParaRPr lang="es-ES" sz="2400" b="1" i="1" dirty="0"/>
          </a:p>
          <a:p>
            <a:pPr algn="ctr"/>
            <a:endParaRPr lang="en-US" i="1" dirty="0"/>
          </a:p>
          <a:p>
            <a:pPr algn="ctr"/>
            <a:r>
              <a:rPr lang="en-US" sz="2000" b="1" dirty="0"/>
              <a:t>Madagascar Dragon </a:t>
            </a:r>
            <a:r>
              <a:rPr lang="en-US" sz="2000" b="1" dirty="0" smtClean="0"/>
              <a:t>Tree</a:t>
            </a:r>
            <a:endParaRPr lang="he-IL" sz="2000" b="1" dirty="0" smtClean="0"/>
          </a:p>
          <a:p>
            <a:pPr algn="ctr"/>
            <a:endParaRPr lang="en-US" sz="2000" b="1" dirty="0"/>
          </a:p>
          <a:p>
            <a:pPr algn="ctr"/>
            <a:r>
              <a:rPr lang="he-IL" b="1" dirty="0" smtClean="0"/>
              <a:t>רוב מיני </a:t>
            </a:r>
            <a:r>
              <a:rPr lang="he-IL" b="1" dirty="0" err="1" smtClean="0"/>
              <a:t>הדרצנות</a:t>
            </a:r>
            <a:r>
              <a:rPr lang="he-IL" b="1" dirty="0" smtClean="0"/>
              <a:t> מקורם באפריקה, חלקם מדרום אסיה,</a:t>
            </a:r>
          </a:p>
          <a:p>
            <a:pPr algn="ctr"/>
            <a:r>
              <a:rPr lang="he-IL" b="1" dirty="0" smtClean="0"/>
              <a:t> צפון אוסטרליה ומין אחד במרכז אמריקה טרופי.</a:t>
            </a:r>
            <a:endParaRPr lang="he-IL" b="1" dirty="0"/>
          </a:p>
        </p:txBody>
      </p:sp>
      <p:sp>
        <p:nvSpPr>
          <p:cNvPr id="4" name="TextBox 3"/>
          <p:cNvSpPr txBox="1"/>
          <p:nvPr/>
        </p:nvSpPr>
        <p:spPr>
          <a:xfrm>
            <a:off x="537210" y="3406140"/>
            <a:ext cx="5943600" cy="338554"/>
          </a:xfrm>
          <a:prstGeom prst="rect">
            <a:avLst/>
          </a:prstGeom>
          <a:noFill/>
        </p:spPr>
        <p:txBody>
          <a:bodyPr wrap="square" rtlCol="1">
            <a:spAutoFit/>
          </a:bodyPr>
          <a:lstStyle/>
          <a:p>
            <a:pPr algn="ctr"/>
            <a:r>
              <a:rPr lang="en-US" sz="1600" b="1" dirty="0" smtClean="0"/>
              <a:t>*</a:t>
            </a:r>
            <a:r>
              <a:rPr lang="he-IL" sz="1600" b="1" dirty="0" smtClean="0"/>
              <a:t>השמות המדעים של החי והצומח נכתבים באותיות לטיניות באלכסון</a:t>
            </a:r>
            <a:endParaRPr lang="he-IL" sz="1600" b="1" dirty="0"/>
          </a:p>
        </p:txBody>
      </p:sp>
      <p:sp>
        <p:nvSpPr>
          <p:cNvPr id="5" name="אליפסה 4"/>
          <p:cNvSpPr/>
          <p:nvPr/>
        </p:nvSpPr>
        <p:spPr>
          <a:xfrm>
            <a:off x="3726180" y="5280661"/>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14241361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37210" y="445770"/>
            <a:ext cx="5932170" cy="3231654"/>
          </a:xfrm>
          <a:prstGeom prst="rect">
            <a:avLst/>
          </a:prstGeom>
          <a:noFill/>
        </p:spPr>
        <p:txBody>
          <a:bodyPr wrap="square" rtlCol="1">
            <a:spAutoFit/>
          </a:bodyPr>
          <a:lstStyle/>
          <a:p>
            <a:pPr algn="ctr"/>
            <a:r>
              <a:rPr lang="he-IL" sz="2800" b="1" dirty="0"/>
              <a:t>צאלון נאה</a:t>
            </a:r>
          </a:p>
          <a:p>
            <a:pPr algn="ctr"/>
            <a:r>
              <a:rPr lang="he-IL" dirty="0" smtClean="0">
                <a:effectLst/>
              </a:rPr>
              <a:t/>
            </a:r>
            <a:br>
              <a:rPr lang="he-IL" dirty="0" smtClean="0">
                <a:effectLst/>
              </a:rPr>
            </a:br>
            <a:r>
              <a:rPr lang="es-ES" sz="2400" b="1" i="1" dirty="0" smtClean="0"/>
              <a:t>Delonix regia*</a:t>
            </a:r>
            <a:endParaRPr lang="es-ES" sz="2400" b="1" i="1" dirty="0"/>
          </a:p>
          <a:p>
            <a:pPr algn="ctr"/>
            <a:endParaRPr lang="en-US" i="1" dirty="0"/>
          </a:p>
          <a:p>
            <a:pPr algn="ctr"/>
            <a:r>
              <a:rPr lang="en-US" sz="2000" b="1" dirty="0" smtClean="0"/>
              <a:t>Flame tree </a:t>
            </a:r>
          </a:p>
          <a:p>
            <a:pPr algn="ctr"/>
            <a:endParaRPr lang="en-US" sz="2400" b="1" dirty="0"/>
          </a:p>
          <a:p>
            <a:pPr algn="ctr"/>
            <a:r>
              <a:rPr lang="he-IL" b="1" dirty="0" smtClean="0"/>
              <a:t>הוא עץ תרבותי מתת-משפחת </a:t>
            </a:r>
            <a:r>
              <a:rPr lang="he-IL" b="1" dirty="0" err="1" smtClean="0"/>
              <a:t>הקסאלפיניים</a:t>
            </a:r>
            <a:r>
              <a:rPr lang="he-IL" b="1" dirty="0" smtClean="0"/>
              <a:t> שמקורו במדגסקר. העץ בעל נוף רחב וגובהו 5–12 מטרים. בעת הפריחה מתכסה העץ בפרחים גדולים בצבע כתום-אדום (ואכן, שמו בשפות אחדות הוא "עץ השלהבת"). העץ גדל רק במקומות חמימים.</a:t>
            </a:r>
            <a:endParaRPr lang="he-IL" b="1" dirty="0"/>
          </a:p>
        </p:txBody>
      </p:sp>
      <p:sp>
        <p:nvSpPr>
          <p:cNvPr id="4" name="TextBox 3"/>
          <p:cNvSpPr txBox="1"/>
          <p:nvPr/>
        </p:nvSpPr>
        <p:spPr>
          <a:xfrm>
            <a:off x="537210" y="3781664"/>
            <a:ext cx="5943600" cy="338554"/>
          </a:xfrm>
          <a:prstGeom prst="rect">
            <a:avLst/>
          </a:prstGeom>
          <a:noFill/>
        </p:spPr>
        <p:txBody>
          <a:bodyPr wrap="square" rtlCol="1">
            <a:spAutoFit/>
          </a:bodyPr>
          <a:lstStyle/>
          <a:p>
            <a:pPr algn="ctr"/>
            <a:r>
              <a:rPr lang="en-US" sz="1600" b="1" dirty="0" smtClean="0"/>
              <a:t>*</a:t>
            </a:r>
            <a:r>
              <a:rPr lang="he-IL" sz="1600" b="1" dirty="0" smtClean="0"/>
              <a:t>השמות המדעים של החי והצומח נכתבים באותיות לטיניות באלכסון</a:t>
            </a:r>
            <a:endParaRPr lang="he-IL" sz="1600" b="1" dirty="0"/>
          </a:p>
        </p:txBody>
      </p:sp>
      <p:sp>
        <p:nvSpPr>
          <p:cNvPr id="5" name="אליפסה 4"/>
          <p:cNvSpPr/>
          <p:nvPr/>
        </p:nvSpPr>
        <p:spPr>
          <a:xfrm>
            <a:off x="3726180" y="5280661"/>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284676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37210" y="491490"/>
            <a:ext cx="5932170" cy="3801041"/>
          </a:xfrm>
          <a:prstGeom prst="rect">
            <a:avLst/>
          </a:prstGeom>
          <a:noFill/>
        </p:spPr>
        <p:txBody>
          <a:bodyPr wrap="square" rtlCol="1">
            <a:spAutoFit/>
          </a:bodyPr>
          <a:lstStyle/>
          <a:p>
            <a:pPr algn="ctr"/>
            <a:r>
              <a:rPr lang="he-IL" sz="3600" b="1" dirty="0"/>
              <a:t>וושינגטוניה חסונה</a:t>
            </a:r>
          </a:p>
          <a:p>
            <a:pPr algn="ctr"/>
            <a:endParaRPr lang="en-US" sz="1100" i="1" dirty="0"/>
          </a:p>
          <a:p>
            <a:pPr algn="ctr"/>
            <a:r>
              <a:rPr lang="en-US" sz="2000" b="1" i="1" dirty="0" err="1"/>
              <a:t>Washingtonia</a:t>
            </a:r>
            <a:r>
              <a:rPr lang="en-US" sz="2000" b="1" i="1" dirty="0"/>
              <a:t> </a:t>
            </a:r>
            <a:r>
              <a:rPr lang="en-US" sz="2000" b="1" i="1" dirty="0" err="1" smtClean="0"/>
              <a:t>robusta</a:t>
            </a:r>
            <a:endParaRPr lang="he-IL" sz="2000" b="1" i="1" dirty="0" smtClean="0"/>
          </a:p>
          <a:p>
            <a:pPr algn="ctr"/>
            <a:endParaRPr lang="en-US" sz="2000" b="1" dirty="0"/>
          </a:p>
          <a:p>
            <a:pPr algn="ctr"/>
            <a:r>
              <a:rPr lang="he-IL" b="1" dirty="0"/>
              <a:t>הסוג וושינגטוניה מוכר וותיק מאד בארץ, וכולל שני מינים: וושינגטוניה חסונה- הנפוץ יותר, ופחות נפוצה- וושינגטוניה חוטית. הפרטים הראשונים של הראשונה הובאו לארץ בשנת 1905 כעץ נוי, ומאוחר יותר הוכנסה גם </a:t>
            </a:r>
            <a:r>
              <a:rPr lang="he-IL" b="1" dirty="0" err="1"/>
              <a:t>הוושינגטוניה</a:t>
            </a:r>
            <a:r>
              <a:rPr lang="he-IL" b="1" dirty="0"/>
              <a:t> </a:t>
            </a:r>
            <a:r>
              <a:rPr lang="he-IL" b="1" dirty="0" smtClean="0"/>
              <a:t>החוטית</a:t>
            </a:r>
          </a:p>
          <a:p>
            <a:pPr algn="ctr"/>
            <a:endParaRPr lang="he-IL" b="1" dirty="0"/>
          </a:p>
          <a:p>
            <a:pPr algn="ctr"/>
            <a:r>
              <a:rPr lang="he-IL" sz="1600" b="1" dirty="0"/>
              <a:t>וושינגטוניה חסונה- הנפוצה יותר, היא בעלת גזע דק יותר ("חסונה" אבל היא ה"רזה") והיא נישאת לגובה רב יותר, (השוואת הגובה רלוונטית רק מגיל 4-5 שנים בקירוב). </a:t>
            </a:r>
            <a:r>
              <a:rPr lang="he-IL" sz="1600" b="1" dirty="0" err="1"/>
              <a:t>הוושינגטוניה</a:t>
            </a:r>
            <a:r>
              <a:rPr lang="he-IL" sz="1600" b="1" dirty="0"/>
              <a:t> חוטית היא דווקא ה"שמנה"</a:t>
            </a:r>
          </a:p>
        </p:txBody>
      </p:sp>
      <p:sp>
        <p:nvSpPr>
          <p:cNvPr id="5" name="אליפסה 4"/>
          <p:cNvSpPr/>
          <p:nvPr/>
        </p:nvSpPr>
        <p:spPr>
          <a:xfrm>
            <a:off x="3726180" y="5280661"/>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209033679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37210" y="445770"/>
            <a:ext cx="5932170" cy="3724096"/>
          </a:xfrm>
          <a:prstGeom prst="rect">
            <a:avLst/>
          </a:prstGeom>
          <a:noFill/>
        </p:spPr>
        <p:txBody>
          <a:bodyPr wrap="square" rtlCol="1">
            <a:spAutoFit/>
          </a:bodyPr>
          <a:lstStyle/>
          <a:p>
            <a:pPr algn="ctr"/>
            <a:r>
              <a:rPr lang="he-IL" sz="2800" b="1" dirty="0" smtClean="0"/>
              <a:t>דולב מזרחי</a:t>
            </a:r>
          </a:p>
          <a:p>
            <a:pPr algn="ctr"/>
            <a:r>
              <a:rPr lang="he-IL" dirty="0" smtClean="0">
                <a:effectLst/>
              </a:rPr>
              <a:t/>
            </a:r>
            <a:br>
              <a:rPr lang="he-IL" dirty="0" smtClean="0">
                <a:effectLst/>
              </a:rPr>
            </a:br>
            <a:r>
              <a:rPr lang="es-ES" sz="2400" b="1" i="1" dirty="0"/>
              <a:t>Platanus </a:t>
            </a:r>
            <a:r>
              <a:rPr lang="es-ES" sz="2400" b="1" i="1" dirty="0" smtClean="0"/>
              <a:t>orientalis</a:t>
            </a:r>
            <a:endParaRPr lang="he-IL" sz="2400" b="1" i="1" dirty="0" smtClean="0"/>
          </a:p>
          <a:p>
            <a:pPr algn="ctr"/>
            <a:endParaRPr lang="en-US" i="1" dirty="0"/>
          </a:p>
          <a:p>
            <a:pPr algn="ctr"/>
            <a:r>
              <a:rPr lang="en-US" sz="2000" b="1" dirty="0"/>
              <a:t>Oriental Plane </a:t>
            </a:r>
            <a:r>
              <a:rPr lang="en-US" sz="2000" b="1" dirty="0" smtClean="0"/>
              <a:t>Tree</a:t>
            </a:r>
            <a:endParaRPr lang="he-IL" sz="2000" b="1" dirty="0" smtClean="0"/>
          </a:p>
          <a:p>
            <a:pPr algn="ctr"/>
            <a:endParaRPr lang="en-US" sz="2000" b="1" dirty="0"/>
          </a:p>
          <a:p>
            <a:pPr algn="ctr"/>
            <a:r>
              <a:rPr lang="he-IL" b="1" dirty="0"/>
              <a:t>דולב מזרחי גדל בר בצפון הארץ משני עברי פרשת המים, לגדות נחלים המוליכים מים כל השנה – בעיקר לאורך נחלי בצת, כזיב, עמוד, שניר (</a:t>
            </a:r>
            <a:r>
              <a:rPr lang="he-IL" b="1" dirty="0" err="1"/>
              <a:t>חצבני</a:t>
            </a:r>
            <a:r>
              <a:rPr lang="he-IL" b="1" dirty="0"/>
              <a:t>) וחרמון (בניאס). </a:t>
            </a:r>
            <a:r>
              <a:rPr lang="he-IL" b="1" dirty="0" smtClean="0"/>
              <a:t>המאבקים </a:t>
            </a:r>
            <a:r>
              <a:rPr lang="he-IL" b="1" dirty="0"/>
              <a:t>של חובבי הטבע על שמירת זרימה בנחלי הגליל נסבו במידה רבה על הצלת עצי הדולב, והם נחלו הצלחה ניכרת. אך זאת לא לפני שחלק מעצי הדולב כבר מתו. </a:t>
            </a:r>
          </a:p>
        </p:txBody>
      </p:sp>
      <p:sp>
        <p:nvSpPr>
          <p:cNvPr id="5" name="אליפסה 4"/>
          <p:cNvSpPr/>
          <p:nvPr/>
        </p:nvSpPr>
        <p:spPr>
          <a:xfrm>
            <a:off x="3726180" y="5280661"/>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Tree>
    <p:extLst>
      <p:ext uri="{BB962C8B-B14F-4D97-AF65-F5344CB8AC3E}">
        <p14:creationId xmlns:p14="http://schemas.microsoft.com/office/powerpoint/2010/main" val="15161803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37210" y="445770"/>
            <a:ext cx="5932170" cy="3539430"/>
          </a:xfrm>
          <a:prstGeom prst="rect">
            <a:avLst/>
          </a:prstGeom>
          <a:noFill/>
        </p:spPr>
        <p:txBody>
          <a:bodyPr wrap="square" rtlCol="1">
            <a:spAutoFit/>
          </a:bodyPr>
          <a:lstStyle/>
          <a:p>
            <a:pPr algn="ctr"/>
            <a:r>
              <a:rPr lang="he-IL" sz="2800" b="1" dirty="0" smtClean="0"/>
              <a:t>תמר מצוי</a:t>
            </a:r>
          </a:p>
          <a:p>
            <a:pPr algn="ctr"/>
            <a:r>
              <a:rPr lang="he-IL" dirty="0" smtClean="0">
                <a:effectLst/>
              </a:rPr>
              <a:t/>
            </a:r>
            <a:br>
              <a:rPr lang="he-IL" dirty="0" smtClean="0">
                <a:effectLst/>
              </a:rPr>
            </a:br>
            <a:r>
              <a:rPr lang="es-ES" sz="2400" b="1" i="1" dirty="0"/>
              <a:t>Phoenix </a:t>
            </a:r>
            <a:r>
              <a:rPr lang="es-ES" sz="2400" b="1" i="1" dirty="0" smtClean="0"/>
              <a:t>dactylifera</a:t>
            </a:r>
            <a:endParaRPr lang="he-IL" sz="2400" b="1" i="1" dirty="0" smtClean="0"/>
          </a:p>
          <a:p>
            <a:pPr algn="ctr"/>
            <a:endParaRPr lang="en-US" i="1" dirty="0"/>
          </a:p>
          <a:p>
            <a:pPr algn="ctr"/>
            <a:r>
              <a:rPr lang="en-US" sz="2000" b="1" dirty="0"/>
              <a:t>Date palm</a:t>
            </a:r>
          </a:p>
          <a:p>
            <a:pPr algn="ctr"/>
            <a:endParaRPr lang="en-US" sz="2000" b="1" dirty="0"/>
          </a:p>
          <a:p>
            <a:pPr algn="ctr"/>
            <a:r>
              <a:rPr lang="he-IL" sz="1600" b="1" dirty="0"/>
              <a:t>האדם עושה שימוש בכל חלקיו של עץ התמר: העלים משמשים כגג לסוכות ,  הפירות משמשים לאכילה ולהכנת יין תמרים ודבש תמרים, </a:t>
            </a:r>
            <a:r>
              <a:rPr lang="he-IL" sz="1600" b="1" dirty="0" err="1"/>
              <a:t>סנסיני</a:t>
            </a:r>
            <a:r>
              <a:rPr lang="he-IL" sz="1600" b="1" dirty="0"/>
              <a:t> התמר  משמשים לטאטוא וקליעת סלסלות, הגזע משמש לבניין וקירוי ואף ניתן להשתמש בו כשוקת לצאן, לאחר שתוכו מרוקן. פרי התמר נאכל לח או יבש, טעמו מתוק מאוד. . איסוף הפירות מהעצים נקרא "גדיד תמרים". </a:t>
            </a:r>
          </a:p>
        </p:txBody>
      </p:sp>
    </p:spTree>
    <p:extLst>
      <p:ext uri="{BB962C8B-B14F-4D97-AF65-F5344CB8AC3E}">
        <p14:creationId xmlns:p14="http://schemas.microsoft.com/office/powerpoint/2010/main" val="31602594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471488" y="445770"/>
            <a:ext cx="6066472" cy="3231654"/>
          </a:xfrm>
          <a:prstGeom prst="rect">
            <a:avLst/>
          </a:prstGeom>
          <a:noFill/>
        </p:spPr>
        <p:txBody>
          <a:bodyPr wrap="square" rtlCol="1">
            <a:spAutoFit/>
          </a:bodyPr>
          <a:lstStyle/>
          <a:p>
            <a:pPr algn="ctr"/>
            <a:r>
              <a:rPr lang="he-IL" sz="2800" b="1" dirty="0" smtClean="0"/>
              <a:t>תמר קנרי</a:t>
            </a:r>
            <a:endParaRPr lang="he-IL" sz="2800" b="1" dirty="0"/>
          </a:p>
          <a:p>
            <a:pPr algn="ctr"/>
            <a:r>
              <a:rPr lang="he-IL" dirty="0" smtClean="0">
                <a:effectLst/>
              </a:rPr>
              <a:t/>
            </a:r>
            <a:br>
              <a:rPr lang="he-IL" dirty="0" smtClean="0">
                <a:effectLst/>
              </a:rPr>
            </a:br>
            <a:r>
              <a:rPr lang="en-US" sz="2400" b="1" i="1" dirty="0"/>
              <a:t>Phoenix </a:t>
            </a:r>
            <a:r>
              <a:rPr lang="en-US" sz="2400" b="1" i="1" dirty="0" err="1" smtClean="0"/>
              <a:t>canariensis</a:t>
            </a:r>
            <a:endParaRPr lang="en-US" sz="2400" b="1" i="1" dirty="0" smtClean="0"/>
          </a:p>
          <a:p>
            <a:pPr algn="ctr"/>
            <a:endParaRPr lang="en-US" i="1" dirty="0"/>
          </a:p>
          <a:p>
            <a:pPr algn="ctr"/>
            <a:r>
              <a:rPr lang="en-US" b="1" dirty="0"/>
              <a:t>Canary Island date </a:t>
            </a:r>
            <a:r>
              <a:rPr lang="en-US" b="1" dirty="0" smtClean="0"/>
              <a:t>palm</a:t>
            </a:r>
          </a:p>
          <a:p>
            <a:pPr algn="ctr"/>
            <a:endParaRPr lang="en-US" b="1" dirty="0"/>
          </a:p>
          <a:p>
            <a:pPr algn="ctr"/>
            <a:r>
              <a:rPr lang="he-IL" sz="1600" b="1" dirty="0"/>
              <a:t>תמר קנרי מקורו באיים </a:t>
            </a:r>
            <a:r>
              <a:rPr lang="he-IL" sz="1600" b="1" dirty="0" smtClean="0"/>
              <a:t>הקנרים</a:t>
            </a:r>
            <a:r>
              <a:rPr lang="he-IL" sz="1600" b="1" dirty="0"/>
              <a:t>. הוא קרוב לתמר המצוי ודומה לו מאוד, אבל פריו אינו טעים. הוא שכיח בגן הנוי, בקבוצות או בשדרות. כמו קרובו הים תיכוני, גם התמר הקנרי דו-ביתי, כלומר יש  עצי זכר ועצי נקבה. </a:t>
            </a:r>
          </a:p>
          <a:p>
            <a:pPr algn="ctr"/>
            <a:r>
              <a:rPr lang="he-IL" sz="1600" b="1" dirty="0"/>
              <a:t>העץ יכול להגיע לגובה 20 מ'. עובי הגזע הוא יותר מחצי מטר.  אורך העלים עשוי להגיע ל-6-5 מ'. </a:t>
            </a:r>
          </a:p>
        </p:txBody>
      </p:sp>
      <p:graphicFrame>
        <p:nvGraphicFramePr>
          <p:cNvPr id="6" name="טבלה 5"/>
          <p:cNvGraphicFramePr>
            <a:graphicFrameLocks noGrp="1"/>
          </p:cNvGraphicFramePr>
          <p:nvPr/>
        </p:nvGraphicFramePr>
        <p:xfrm>
          <a:off x="471488" y="5203349"/>
          <a:ext cx="5915025" cy="262890"/>
        </p:xfrm>
        <a:graphic>
          <a:graphicData uri="http://schemas.openxmlformats.org/drawingml/2006/table">
            <a:tbl>
              <a:tblPr/>
              <a:tblGrid>
                <a:gridCol w="5915025">
                  <a:extLst>
                    <a:ext uri="{9D8B030D-6E8A-4147-A177-3AD203B41FA5}">
                      <a16:colId xmlns:a16="http://schemas.microsoft.com/office/drawing/2014/main" val="1462879732"/>
                    </a:ext>
                  </a:extLst>
                </a:gridCol>
              </a:tblGrid>
              <a:tr h="0">
                <a:tc>
                  <a:txBody>
                    <a:bodyPr/>
                    <a:lstStyle/>
                    <a:p>
                      <a:pPr algn="r" rtl="0"/>
                      <a:r>
                        <a:rPr lang="en-US" i="1" u="none" strike="noStrike" dirty="0">
                          <a:solidFill>
                            <a:srgbClr val="333333"/>
                          </a:solidFill>
                          <a:effectLst/>
                        </a:rPr>
                        <a:t>Phoenix </a:t>
                      </a:r>
                      <a:r>
                        <a:rPr lang="en-US" i="1" u="none" strike="noStrike" dirty="0" err="1">
                          <a:solidFill>
                            <a:srgbClr val="333333"/>
                          </a:solidFill>
                          <a:effectLst/>
                        </a:rPr>
                        <a:t>canariensis</a:t>
                      </a:r>
                      <a:endParaRPr lang="en-US" dirty="0">
                        <a:effectLst/>
                      </a:endParaRPr>
                    </a:p>
                  </a:txBody>
                  <a:tcPr marL="28575" marR="28575" marT="28575" marB="28575" anchor="ctr">
                    <a:lnL>
                      <a:noFill/>
                    </a:lnL>
                    <a:lnR>
                      <a:noFill/>
                    </a:lnR>
                    <a:lnT>
                      <a:noFill/>
                    </a:lnT>
                    <a:lnB>
                      <a:noFill/>
                    </a:lnB>
                    <a:solidFill>
                      <a:srgbClr val="FFFFFF"/>
                    </a:solidFill>
                  </a:tcPr>
                </a:tc>
                <a:extLst>
                  <a:ext uri="{0D108BD9-81ED-4DB2-BD59-A6C34878D82A}">
                    <a16:rowId xmlns:a16="http://schemas.microsoft.com/office/drawing/2014/main" val="3505567166"/>
                  </a:ext>
                </a:extLst>
              </a:tr>
            </a:tbl>
          </a:graphicData>
        </a:graphic>
      </p:graphicFrame>
      <p:sp>
        <p:nvSpPr>
          <p:cNvPr id="7" name="Rectangle 1"/>
          <p:cNvSpPr>
            <a:spLocks noChangeArrowheads="1"/>
          </p:cNvSpPr>
          <p:nvPr/>
        </p:nvSpPr>
        <p:spPr bwMode="auto">
          <a:xfrm>
            <a:off x="471488" y="5203825"/>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e-IL" altLang="he-IL" sz="1800" b="0" i="0" u="none" strike="noStrike" cap="none" normalizeH="0" baseline="0" smtClean="0">
                <a:ln>
                  <a:noFill/>
                </a:ln>
                <a:solidFill>
                  <a:schemeClr val="tx1"/>
                </a:solidFill>
                <a:effectLst/>
                <a:latin typeface="Arial" panose="020B0604020202020204" pitchFamily="34" charset="0"/>
              </a:rPr>
              <a:t/>
            </a:r>
            <a:br>
              <a:rPr kumimoji="0" lang="he-IL" altLang="he-IL" sz="1800" b="0" i="0" u="none" strike="noStrike" cap="none" normalizeH="0" baseline="0" smtClean="0">
                <a:ln>
                  <a:noFill/>
                </a:ln>
                <a:solidFill>
                  <a:schemeClr val="tx1"/>
                </a:solidFill>
                <a:effectLst/>
                <a:latin typeface="Arial" panose="020B0604020202020204" pitchFamily="34" charset="0"/>
              </a:rPr>
            </a:br>
            <a:endParaRPr kumimoji="0" lang="he-IL" altLang="he-IL"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725101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37210" y="445770"/>
            <a:ext cx="5932170" cy="3816429"/>
          </a:xfrm>
          <a:prstGeom prst="rect">
            <a:avLst/>
          </a:prstGeom>
          <a:noFill/>
        </p:spPr>
        <p:txBody>
          <a:bodyPr wrap="square" rtlCol="1">
            <a:spAutoFit/>
          </a:bodyPr>
          <a:lstStyle/>
          <a:p>
            <a:pPr algn="ctr"/>
            <a:r>
              <a:rPr lang="he-IL" sz="3600" b="1" dirty="0" smtClean="0"/>
              <a:t>תות שחור - תות לבן</a:t>
            </a:r>
            <a:endParaRPr lang="he-IL" sz="3600" b="1" dirty="0"/>
          </a:p>
          <a:p>
            <a:pPr algn="ctr"/>
            <a:r>
              <a:rPr lang="he-IL" dirty="0" smtClean="0">
                <a:effectLst/>
              </a:rPr>
              <a:t/>
            </a:r>
            <a:br>
              <a:rPr lang="he-IL" dirty="0" smtClean="0">
                <a:effectLst/>
              </a:rPr>
            </a:br>
            <a:r>
              <a:rPr lang="en-US" sz="2400" b="1" i="1" dirty="0" err="1" smtClean="0"/>
              <a:t>Morus</a:t>
            </a:r>
            <a:r>
              <a:rPr lang="en-US" sz="2400" b="1" i="1" dirty="0" smtClean="0"/>
              <a:t> </a:t>
            </a:r>
            <a:r>
              <a:rPr lang="en-US" sz="2400" b="1" i="1" dirty="0" err="1" smtClean="0"/>
              <a:t>nigra</a:t>
            </a:r>
            <a:r>
              <a:rPr lang="en-US" sz="2400" b="1" i="1" dirty="0" smtClean="0"/>
              <a:t> – </a:t>
            </a:r>
            <a:r>
              <a:rPr lang="en-US" sz="2400" b="1" i="1" dirty="0" err="1" smtClean="0"/>
              <a:t>Morus</a:t>
            </a:r>
            <a:r>
              <a:rPr lang="en-US" sz="2400" b="1" i="1" dirty="0" smtClean="0"/>
              <a:t> alba</a:t>
            </a:r>
            <a:endParaRPr lang="en-US" i="1" dirty="0"/>
          </a:p>
          <a:p>
            <a:pPr algn="ctr"/>
            <a:r>
              <a:rPr lang="en-US" sz="2000" b="1" dirty="0" smtClean="0"/>
              <a:t>White </a:t>
            </a:r>
            <a:r>
              <a:rPr lang="en-US" sz="2000" b="1" dirty="0"/>
              <a:t>mulberry </a:t>
            </a:r>
            <a:r>
              <a:rPr lang="en-US" sz="2000" b="1" dirty="0" smtClean="0"/>
              <a:t>– Black mulberry</a:t>
            </a:r>
            <a:endParaRPr lang="he-IL" sz="2000" b="1" dirty="0" smtClean="0"/>
          </a:p>
          <a:p>
            <a:pPr algn="ctr"/>
            <a:endParaRPr lang="en-US" b="1" dirty="0"/>
          </a:p>
          <a:p>
            <a:pPr algn="ctr"/>
            <a:r>
              <a:rPr lang="he-IL" b="1" dirty="0"/>
              <a:t>תות  הוא סוג של עצי פרי נשירים ממשפחת </a:t>
            </a:r>
            <a:r>
              <a:rPr lang="he-IL" b="1" dirty="0" err="1"/>
              <a:t>התותיים</a:t>
            </a:r>
            <a:r>
              <a:rPr lang="he-IL" b="1" dirty="0"/>
              <a:t>. </a:t>
            </a:r>
          </a:p>
          <a:p>
            <a:pPr algn="ctr"/>
            <a:r>
              <a:rPr lang="he-IL" b="1" dirty="0"/>
              <a:t>צמחי התות הם חד-ביתיים או דו-ביתיים. העץ הצעיר גדל בקצב </a:t>
            </a:r>
            <a:r>
              <a:rPr lang="he-IL" b="1" dirty="0" err="1" smtClean="0"/>
              <a:t>מהירעצי</a:t>
            </a:r>
            <a:r>
              <a:rPr lang="he-IL" b="1" dirty="0" smtClean="0"/>
              <a:t> </a:t>
            </a:r>
            <a:r>
              <a:rPr lang="he-IL" b="1" dirty="0"/>
              <a:t>התות הגיעו לארץ ישראל ממדינות אסיה כבר לפני למעלה מאלף שנים. עלי העץ הם מזונם הכמעט בלעדי של זחלי טוואי המשי, ומכאן חשיבותם הכלכלית בתעשיית המשי. את טוואי המשי מגדלים בעיקר בסין.  סין היא היצרנית הגדולה ביותר של משי, בזכות מספר עצי התות העצום שהם מגדלים.</a:t>
            </a:r>
          </a:p>
        </p:txBody>
      </p:sp>
    </p:spTree>
    <p:extLst>
      <p:ext uri="{BB962C8B-B14F-4D97-AF65-F5344CB8AC3E}">
        <p14:creationId xmlns:p14="http://schemas.microsoft.com/office/powerpoint/2010/main" val="30357608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37210" y="445770"/>
            <a:ext cx="5932170" cy="3108543"/>
          </a:xfrm>
          <a:prstGeom prst="rect">
            <a:avLst/>
          </a:prstGeom>
          <a:noFill/>
        </p:spPr>
        <p:txBody>
          <a:bodyPr wrap="square" rtlCol="1">
            <a:spAutoFit/>
          </a:bodyPr>
          <a:lstStyle/>
          <a:p>
            <a:pPr algn="ctr"/>
            <a:r>
              <a:rPr lang="he-IL" sz="3200" b="1" dirty="0"/>
              <a:t>פיקוס </a:t>
            </a:r>
            <a:r>
              <a:rPr lang="he-IL" sz="3200" b="1" dirty="0" smtClean="0"/>
              <a:t>השדרות</a:t>
            </a:r>
          </a:p>
          <a:p>
            <a:pPr algn="ctr"/>
            <a:r>
              <a:rPr lang="he-IL" dirty="0" smtClean="0">
                <a:effectLst/>
              </a:rPr>
              <a:t/>
            </a:r>
            <a:br>
              <a:rPr lang="he-IL" dirty="0" smtClean="0">
                <a:effectLst/>
              </a:rPr>
            </a:br>
            <a:r>
              <a:rPr lang="en-US" sz="2000" b="1" i="1" dirty="0" err="1"/>
              <a:t>Ficus</a:t>
            </a:r>
            <a:r>
              <a:rPr lang="en-US" sz="2000" b="1" i="1" dirty="0"/>
              <a:t> </a:t>
            </a:r>
            <a:r>
              <a:rPr lang="en-US" sz="2000" b="1" i="1" dirty="0" err="1" smtClean="0"/>
              <a:t>microcarpa</a:t>
            </a:r>
            <a:r>
              <a:rPr lang="he-IL" sz="2000" b="1" i="1" dirty="0" smtClean="0"/>
              <a:t> - </a:t>
            </a:r>
            <a:r>
              <a:rPr lang="en-US" sz="2000" b="1" i="1" dirty="0" err="1"/>
              <a:t>Ficus</a:t>
            </a:r>
            <a:r>
              <a:rPr lang="en-US" sz="2000" b="1" i="1" dirty="0"/>
              <a:t> </a:t>
            </a:r>
            <a:r>
              <a:rPr lang="en-US" sz="2000" b="1" i="1" dirty="0" err="1"/>
              <a:t>benjamina</a:t>
            </a:r>
            <a:endParaRPr lang="en-US" sz="2000" b="1" dirty="0"/>
          </a:p>
          <a:p>
            <a:pPr algn="ctr"/>
            <a:endParaRPr lang="en-US" i="1" dirty="0"/>
          </a:p>
          <a:p>
            <a:pPr algn="ctr"/>
            <a:r>
              <a:rPr lang="en-US" dirty="0"/>
              <a:t> </a:t>
            </a:r>
            <a:r>
              <a:rPr lang="en-US" b="1" dirty="0" smtClean="0"/>
              <a:t>Indian laurel</a:t>
            </a:r>
            <a:endParaRPr lang="he-IL" b="1" dirty="0" smtClean="0"/>
          </a:p>
          <a:p>
            <a:pPr algn="ctr"/>
            <a:endParaRPr lang="en-US" b="1" dirty="0"/>
          </a:p>
          <a:p>
            <a:pPr algn="ctr"/>
            <a:r>
              <a:rPr lang="he-IL" dirty="0"/>
              <a:t> </a:t>
            </a:r>
            <a:r>
              <a:rPr lang="he-IL" b="1" dirty="0"/>
              <a:t>עץ או שיח גדול מסוג פיקוס, אשר נפוץ במקומות </a:t>
            </a:r>
            <a:r>
              <a:rPr lang="he-IL" b="1" dirty="0" smtClean="0"/>
              <a:t>רבים </a:t>
            </a:r>
            <a:r>
              <a:rPr lang="he-IL" b="1" dirty="0"/>
              <a:t>בישראל כצמח נוי. מקורו באסיה</a:t>
            </a:r>
            <a:r>
              <a:rPr lang="he-IL" b="1" dirty="0" smtClean="0"/>
              <a:t>.</a:t>
            </a:r>
            <a:endParaRPr lang="he-IL" b="1" dirty="0"/>
          </a:p>
          <a:p>
            <a:pPr algn="ctr"/>
            <a:r>
              <a:rPr lang="he-IL" b="1" dirty="0"/>
              <a:t>גובהו של הפיקוס הוא בין 9 ל-15 מטרים, וקוטרו בין 8 ל-14 מטרים. הוא צמח ירוק עד.</a:t>
            </a:r>
          </a:p>
        </p:txBody>
      </p:sp>
      <p:sp>
        <p:nvSpPr>
          <p:cNvPr id="4" name="TextBox 3"/>
          <p:cNvSpPr txBox="1"/>
          <p:nvPr/>
        </p:nvSpPr>
        <p:spPr>
          <a:xfrm>
            <a:off x="537210" y="3406140"/>
            <a:ext cx="5943600" cy="338554"/>
          </a:xfrm>
          <a:prstGeom prst="rect">
            <a:avLst/>
          </a:prstGeom>
          <a:noFill/>
        </p:spPr>
        <p:txBody>
          <a:bodyPr wrap="square" rtlCol="1">
            <a:spAutoFit/>
          </a:bodyPr>
          <a:lstStyle/>
          <a:p>
            <a:pPr algn="ctr"/>
            <a:r>
              <a:rPr lang="en-US" sz="1600" b="1" dirty="0" smtClean="0"/>
              <a:t>*</a:t>
            </a:r>
            <a:endParaRPr lang="he-IL" sz="1600" b="1" dirty="0"/>
          </a:p>
        </p:txBody>
      </p:sp>
      <p:sp>
        <p:nvSpPr>
          <p:cNvPr id="7" name="Rectangle 1"/>
          <p:cNvSpPr>
            <a:spLocks noChangeArrowheads="1"/>
          </p:cNvSpPr>
          <p:nvPr/>
        </p:nvSpPr>
        <p:spPr bwMode="auto">
          <a:xfrm>
            <a:off x="471488" y="5203825"/>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e-IL" altLang="he-IL" sz="1800" b="0" i="0" u="none" strike="noStrike" cap="none" normalizeH="0" baseline="0" smtClean="0">
                <a:ln>
                  <a:noFill/>
                </a:ln>
                <a:solidFill>
                  <a:schemeClr val="tx1"/>
                </a:solidFill>
                <a:effectLst/>
                <a:latin typeface="Arial" panose="020B0604020202020204" pitchFamily="34" charset="0"/>
              </a:rPr>
              <a:t/>
            </a:r>
            <a:br>
              <a:rPr kumimoji="0" lang="he-IL" altLang="he-IL" sz="1800" b="0" i="0" u="none" strike="noStrike" cap="none" normalizeH="0" baseline="0" smtClean="0">
                <a:ln>
                  <a:noFill/>
                </a:ln>
                <a:solidFill>
                  <a:schemeClr val="tx1"/>
                </a:solidFill>
                <a:effectLst/>
                <a:latin typeface="Arial" panose="020B0604020202020204" pitchFamily="34" charset="0"/>
              </a:rPr>
            </a:br>
            <a:endParaRPr kumimoji="0" lang="he-IL" altLang="he-IL" sz="1800" b="0" i="0" u="none" strike="noStrike" cap="none" normalizeH="0" baseline="0" smtClean="0">
              <a:ln>
                <a:noFill/>
              </a:ln>
              <a:solidFill>
                <a:schemeClr val="tx1"/>
              </a:solidFill>
              <a:effectLst/>
              <a:latin typeface="Arial" panose="020B0604020202020204" pitchFamily="34" charset="0"/>
            </a:endParaRPr>
          </a:p>
        </p:txBody>
      </p:sp>
      <p:sp>
        <p:nvSpPr>
          <p:cNvPr id="8" name="מלבן מעוגל 7"/>
          <p:cNvSpPr/>
          <p:nvPr/>
        </p:nvSpPr>
        <p:spPr>
          <a:xfrm>
            <a:off x="249555" y="478720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9" name="TextBox 8"/>
          <p:cNvSpPr txBox="1"/>
          <p:nvPr/>
        </p:nvSpPr>
        <p:spPr>
          <a:xfrm>
            <a:off x="457200" y="5525898"/>
            <a:ext cx="6012180" cy="3262432"/>
          </a:xfrm>
          <a:prstGeom prst="rect">
            <a:avLst/>
          </a:prstGeom>
          <a:noFill/>
        </p:spPr>
        <p:txBody>
          <a:bodyPr wrap="square" rtlCol="1">
            <a:spAutoFit/>
          </a:bodyPr>
          <a:lstStyle/>
          <a:p>
            <a:pPr algn="ctr"/>
            <a:r>
              <a:rPr lang="he-IL" dirty="0"/>
              <a:t>בארץ ישראל המינים המקומיים של הפיקוס הם פיקוס השקמה, פיקוס התאנה ופיקוס בת-שקמה. פיקוס </a:t>
            </a:r>
            <a:r>
              <a:rPr lang="he-IL" dirty="0" smtClean="0"/>
              <a:t>השדרות, שמוצאו </a:t>
            </a:r>
            <a:r>
              <a:rPr lang="he-IL" dirty="0"/>
              <a:t>בדרום-מזרח אסיה, ניטע כעץ מטיל צל ברחבי תל אביב (למשל בשדרות רוטשילד) ובערים גדולות נוספות. </a:t>
            </a:r>
            <a:endParaRPr lang="he-IL" dirty="0" smtClean="0"/>
          </a:p>
          <a:p>
            <a:pPr algn="ctr"/>
            <a:endParaRPr lang="he-IL" dirty="0" smtClean="0"/>
          </a:p>
          <a:p>
            <a:pPr algn="ctr"/>
            <a:r>
              <a:rPr lang="he-IL" sz="2000" b="1" dirty="0"/>
              <a:t>פיקוס </a:t>
            </a:r>
            <a:r>
              <a:rPr lang="he-IL" sz="2000" b="1" dirty="0" smtClean="0"/>
              <a:t>השקמה - </a:t>
            </a:r>
            <a:r>
              <a:rPr lang="en-US" sz="2000" b="1" i="1" dirty="0" err="1"/>
              <a:t>Ficus</a:t>
            </a:r>
            <a:r>
              <a:rPr lang="en-US" sz="2000" b="1" i="1" dirty="0"/>
              <a:t> </a:t>
            </a:r>
            <a:r>
              <a:rPr lang="en-US" sz="2000" b="1" i="1" dirty="0" err="1"/>
              <a:t>sycomorus</a:t>
            </a:r>
            <a:endParaRPr lang="he-IL" sz="2000" b="1" dirty="0" smtClean="0"/>
          </a:p>
          <a:p>
            <a:pPr algn="ctr"/>
            <a:r>
              <a:rPr lang="he-IL" sz="2000" b="1" dirty="0" smtClean="0"/>
              <a:t>פיקוס התאנה - </a:t>
            </a:r>
            <a:r>
              <a:rPr lang="en-US" sz="2000" b="1" i="1" dirty="0" err="1"/>
              <a:t>Ficus</a:t>
            </a:r>
            <a:r>
              <a:rPr lang="en-US" sz="2000" b="1" i="1" dirty="0"/>
              <a:t> </a:t>
            </a:r>
            <a:r>
              <a:rPr lang="en-US" sz="2000" b="1" i="1" dirty="0" err="1"/>
              <a:t>carica</a:t>
            </a:r>
            <a:endParaRPr lang="he-IL" sz="2000" b="1" dirty="0" smtClean="0"/>
          </a:p>
          <a:p>
            <a:pPr algn="ctr"/>
            <a:r>
              <a:rPr lang="he-IL" sz="2000" b="1" dirty="0" smtClean="0"/>
              <a:t>פיקוס בת השקמה - </a:t>
            </a:r>
            <a:r>
              <a:rPr lang="en-US" sz="2000" b="1" i="1" dirty="0" err="1"/>
              <a:t>Ficus</a:t>
            </a:r>
            <a:r>
              <a:rPr lang="en-US" sz="2000" b="1" i="1" dirty="0"/>
              <a:t> </a:t>
            </a:r>
            <a:r>
              <a:rPr lang="en-US" sz="2000" b="1" i="1" dirty="0" err="1"/>
              <a:t>palmata</a:t>
            </a:r>
            <a:endParaRPr lang="he-IL" sz="2000" b="1" dirty="0" smtClean="0"/>
          </a:p>
          <a:p>
            <a:pPr algn="ctr"/>
            <a:r>
              <a:rPr lang="he-IL" sz="2000" b="1" dirty="0" smtClean="0"/>
              <a:t>פיקוס קדוש - </a:t>
            </a:r>
            <a:r>
              <a:rPr lang="en-US" sz="2000" b="1" i="1" dirty="0" err="1"/>
              <a:t>Ficus</a:t>
            </a:r>
            <a:r>
              <a:rPr lang="en-US" sz="2000" b="1" i="1" dirty="0"/>
              <a:t> </a:t>
            </a:r>
            <a:r>
              <a:rPr lang="en-US" sz="2000" b="1" i="1" dirty="0" err="1" smtClean="0"/>
              <a:t>religiosa</a:t>
            </a:r>
            <a:endParaRPr lang="he-IL" b="1" dirty="0" smtClean="0"/>
          </a:p>
          <a:p>
            <a:pPr algn="ctr"/>
            <a:r>
              <a:rPr lang="he-IL" b="1" dirty="0" smtClean="0"/>
              <a:t>פיקוס בנגלי - </a:t>
            </a:r>
            <a:r>
              <a:rPr lang="en-US" b="1" i="1" dirty="0" err="1"/>
              <a:t>Ficus</a:t>
            </a:r>
            <a:r>
              <a:rPr lang="en-US" b="1" i="1" dirty="0"/>
              <a:t> </a:t>
            </a:r>
            <a:r>
              <a:rPr lang="en-US" b="1" i="1" dirty="0" err="1" smtClean="0"/>
              <a:t>benghalensis</a:t>
            </a:r>
            <a:endParaRPr lang="he-IL" b="1" i="1" dirty="0" smtClean="0"/>
          </a:p>
          <a:p>
            <a:pPr algn="ctr"/>
            <a:r>
              <a:rPr lang="he-IL" b="1" i="1" dirty="0" smtClean="0"/>
              <a:t>פיקוס הגומי - </a:t>
            </a:r>
            <a:r>
              <a:rPr lang="en-US" b="1" i="1" dirty="0" err="1"/>
              <a:t>Ficus</a:t>
            </a:r>
            <a:r>
              <a:rPr lang="en-US" b="1" i="1" dirty="0"/>
              <a:t> </a:t>
            </a:r>
            <a:r>
              <a:rPr lang="en-US" b="1" i="1" dirty="0" err="1"/>
              <a:t>elastica</a:t>
            </a:r>
            <a:endParaRPr lang="he-IL" b="1" i="1" dirty="0"/>
          </a:p>
        </p:txBody>
      </p:sp>
      <p:sp>
        <p:nvSpPr>
          <p:cNvPr id="10" name="TextBox 9"/>
          <p:cNvSpPr txBox="1"/>
          <p:nvPr/>
        </p:nvSpPr>
        <p:spPr>
          <a:xfrm>
            <a:off x="1849754" y="4933801"/>
            <a:ext cx="3476625" cy="584775"/>
          </a:xfrm>
          <a:prstGeom prst="rect">
            <a:avLst/>
          </a:prstGeom>
          <a:noFill/>
        </p:spPr>
        <p:txBody>
          <a:bodyPr wrap="square" rtlCol="1">
            <a:spAutoFit/>
          </a:bodyPr>
          <a:lstStyle/>
          <a:p>
            <a:pPr algn="ctr"/>
            <a:r>
              <a:rPr lang="he-IL" sz="3200" b="1" dirty="0" smtClean="0"/>
              <a:t>מיני פיקוס בארץ</a:t>
            </a:r>
            <a:endParaRPr lang="he-IL" sz="3200" b="1" dirty="0"/>
          </a:p>
        </p:txBody>
      </p:sp>
    </p:spTree>
    <p:extLst>
      <p:ext uri="{BB962C8B-B14F-4D97-AF65-F5344CB8AC3E}">
        <p14:creationId xmlns:p14="http://schemas.microsoft.com/office/powerpoint/2010/main" val="42756866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537210" y="445770"/>
            <a:ext cx="5932170" cy="3785652"/>
          </a:xfrm>
          <a:prstGeom prst="rect">
            <a:avLst/>
          </a:prstGeom>
          <a:noFill/>
        </p:spPr>
        <p:txBody>
          <a:bodyPr wrap="square" rtlCol="1">
            <a:spAutoFit/>
          </a:bodyPr>
          <a:lstStyle/>
          <a:p>
            <a:pPr algn="ctr"/>
            <a:r>
              <a:rPr lang="he-IL" sz="3600" b="1" dirty="0" smtClean="0"/>
              <a:t>אורן ירושלמי</a:t>
            </a:r>
          </a:p>
          <a:p>
            <a:pPr algn="ctr"/>
            <a:r>
              <a:rPr lang="he-IL" dirty="0" smtClean="0">
                <a:effectLst/>
              </a:rPr>
              <a:t/>
            </a:r>
            <a:br>
              <a:rPr lang="he-IL" dirty="0" smtClean="0">
                <a:effectLst/>
              </a:rPr>
            </a:br>
            <a:r>
              <a:rPr lang="en-US" sz="2000" b="1" dirty="0" smtClean="0"/>
              <a:t> </a:t>
            </a:r>
            <a:r>
              <a:rPr lang="en-US" sz="2400" b="1" i="1" dirty="0" err="1" smtClean="0"/>
              <a:t>Pinus</a:t>
            </a:r>
            <a:r>
              <a:rPr lang="en-US" sz="2400" b="1" i="1" dirty="0" smtClean="0"/>
              <a:t> </a:t>
            </a:r>
            <a:r>
              <a:rPr lang="en-US" sz="2400" b="1" i="1" dirty="0" err="1" smtClean="0"/>
              <a:t>halepensis</a:t>
            </a:r>
            <a:endParaRPr lang="en-US" sz="2000" b="1" i="1" dirty="0" smtClean="0"/>
          </a:p>
          <a:p>
            <a:pPr algn="ctr"/>
            <a:r>
              <a:rPr lang="en-US" dirty="0"/>
              <a:t> </a:t>
            </a:r>
            <a:r>
              <a:rPr lang="en-US" sz="2000" b="1" dirty="0"/>
              <a:t>Aleppo </a:t>
            </a:r>
            <a:r>
              <a:rPr lang="en-US" sz="2000" b="1" dirty="0" smtClean="0"/>
              <a:t>Pine</a:t>
            </a:r>
          </a:p>
          <a:p>
            <a:pPr algn="ctr"/>
            <a:endParaRPr lang="en-US" b="1" dirty="0"/>
          </a:p>
          <a:p>
            <a:pPr algn="ctr"/>
            <a:r>
              <a:rPr lang="he-IL" b="1" dirty="0"/>
              <a:t>אורן ירושלים הוא עץ ירוק-עד המגיע לגובה 8 מ'או יותר.  העלים מחטניים, נישאים בזוגות בראשם של </a:t>
            </a:r>
            <a:r>
              <a:rPr lang="he-IL" b="1" dirty="0" err="1"/>
              <a:t>ענפונים</a:t>
            </a:r>
            <a:r>
              <a:rPr lang="he-IL" b="1" dirty="0"/>
              <a:t> מקוצרים. העץ מכיל שרף ובו חומרים אורגניים נדיפים. תכונה זאת גורמת לו להיות דליק ביותר ולהיפגע בקלות בשריפה. מחטים שנשרו יוצרות מרבד על פני הקרקע, המדכא צמיחתם של עשבוניים ביערות-אורן. רקפת מצויה היא חריג המצליח גם מתחת לאורנים, ואפילו נהנית שם ממיעוט תחרות. </a:t>
            </a:r>
          </a:p>
        </p:txBody>
      </p:sp>
      <p:sp>
        <p:nvSpPr>
          <p:cNvPr id="6" name="מלבן מעוגל 5"/>
          <p:cNvSpPr/>
          <p:nvPr/>
        </p:nvSpPr>
        <p:spPr>
          <a:xfrm>
            <a:off x="249555" y="478720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7" name="TextBox 6"/>
          <p:cNvSpPr txBox="1"/>
          <p:nvPr/>
        </p:nvSpPr>
        <p:spPr>
          <a:xfrm>
            <a:off x="457200" y="5665171"/>
            <a:ext cx="6012180" cy="2985433"/>
          </a:xfrm>
          <a:prstGeom prst="rect">
            <a:avLst/>
          </a:prstGeom>
          <a:noFill/>
        </p:spPr>
        <p:txBody>
          <a:bodyPr wrap="square" rtlCol="1">
            <a:spAutoFit/>
          </a:bodyPr>
          <a:lstStyle/>
          <a:p>
            <a:pPr algn="ctr"/>
            <a:r>
              <a:rPr lang="he-IL" dirty="0"/>
              <a:t>בארץ ישראל המינים המקומיים של הפיקוס הם פיקוס השקמה, פיקוס התאנה ופיקוס בת-שקמה. פיקוס </a:t>
            </a:r>
            <a:r>
              <a:rPr lang="he-IL" dirty="0" smtClean="0"/>
              <a:t>השדרות, שמוצאו </a:t>
            </a:r>
            <a:r>
              <a:rPr lang="he-IL" dirty="0"/>
              <a:t>בדרום-מזרח אסיה, ניטע כעץ מטיל צל ברחבי תל אביב (למשל בשדרות רוטשילד) ובערים גדולות נוספות. </a:t>
            </a:r>
            <a:endParaRPr lang="he-IL" dirty="0" smtClean="0"/>
          </a:p>
          <a:p>
            <a:pPr algn="ctr"/>
            <a:endParaRPr lang="he-IL" dirty="0" smtClean="0"/>
          </a:p>
          <a:p>
            <a:pPr algn="ctr"/>
            <a:r>
              <a:rPr lang="he-IL" sz="2000" b="1" dirty="0"/>
              <a:t>פיקוס </a:t>
            </a:r>
            <a:r>
              <a:rPr lang="he-IL" sz="2000" b="1" dirty="0" smtClean="0"/>
              <a:t>השקמה - </a:t>
            </a:r>
            <a:r>
              <a:rPr lang="en-US" sz="2000" b="1" i="1" dirty="0" err="1"/>
              <a:t>Ficus</a:t>
            </a:r>
            <a:r>
              <a:rPr lang="en-US" sz="2000" b="1" i="1" dirty="0"/>
              <a:t> </a:t>
            </a:r>
            <a:r>
              <a:rPr lang="en-US" sz="2000" b="1" i="1" dirty="0" err="1"/>
              <a:t>sycomorus</a:t>
            </a:r>
            <a:endParaRPr lang="he-IL" sz="2000" b="1" dirty="0" smtClean="0"/>
          </a:p>
          <a:p>
            <a:pPr algn="ctr"/>
            <a:r>
              <a:rPr lang="he-IL" sz="2000" b="1" dirty="0" smtClean="0"/>
              <a:t>פיקוס התאנה - </a:t>
            </a:r>
            <a:r>
              <a:rPr lang="en-US" sz="2000" b="1" i="1" dirty="0" err="1"/>
              <a:t>Ficus</a:t>
            </a:r>
            <a:r>
              <a:rPr lang="en-US" sz="2000" b="1" i="1" dirty="0"/>
              <a:t> </a:t>
            </a:r>
            <a:r>
              <a:rPr lang="en-US" sz="2000" b="1" i="1" dirty="0" err="1"/>
              <a:t>carica</a:t>
            </a:r>
            <a:endParaRPr lang="he-IL" sz="2000" b="1" dirty="0" smtClean="0"/>
          </a:p>
          <a:p>
            <a:pPr algn="ctr"/>
            <a:r>
              <a:rPr lang="he-IL" sz="2000" b="1" dirty="0" smtClean="0"/>
              <a:t>פיקוס בת השקמה - </a:t>
            </a:r>
            <a:r>
              <a:rPr lang="en-US" sz="2000" b="1" i="1" dirty="0" err="1"/>
              <a:t>Ficus</a:t>
            </a:r>
            <a:r>
              <a:rPr lang="en-US" sz="2000" b="1" i="1" dirty="0"/>
              <a:t> </a:t>
            </a:r>
            <a:r>
              <a:rPr lang="en-US" sz="2000" b="1" i="1" dirty="0" err="1"/>
              <a:t>palmata</a:t>
            </a:r>
            <a:endParaRPr lang="he-IL" sz="2000" b="1" dirty="0" smtClean="0"/>
          </a:p>
          <a:p>
            <a:pPr algn="ctr"/>
            <a:r>
              <a:rPr lang="he-IL" sz="2000" b="1" dirty="0" smtClean="0"/>
              <a:t>פיקוס קדוש - </a:t>
            </a:r>
            <a:r>
              <a:rPr lang="en-US" sz="2000" b="1" i="1" dirty="0" err="1"/>
              <a:t>Ficus</a:t>
            </a:r>
            <a:r>
              <a:rPr lang="en-US" sz="2000" b="1" i="1" dirty="0"/>
              <a:t> </a:t>
            </a:r>
            <a:r>
              <a:rPr lang="en-US" sz="2000" b="1" i="1" dirty="0" err="1"/>
              <a:t>religiosa</a:t>
            </a:r>
            <a:endParaRPr lang="he-IL" sz="2000" b="1" dirty="0" smtClean="0"/>
          </a:p>
          <a:p>
            <a:pPr algn="ctr"/>
            <a:endParaRPr lang="he-IL" dirty="0"/>
          </a:p>
        </p:txBody>
      </p:sp>
      <p:sp>
        <p:nvSpPr>
          <p:cNvPr id="8" name="TextBox 7"/>
          <p:cNvSpPr txBox="1"/>
          <p:nvPr/>
        </p:nvSpPr>
        <p:spPr>
          <a:xfrm>
            <a:off x="1872614" y="5040630"/>
            <a:ext cx="3476625" cy="584775"/>
          </a:xfrm>
          <a:prstGeom prst="rect">
            <a:avLst/>
          </a:prstGeom>
          <a:noFill/>
        </p:spPr>
        <p:txBody>
          <a:bodyPr wrap="square" rtlCol="1">
            <a:spAutoFit/>
          </a:bodyPr>
          <a:lstStyle/>
          <a:p>
            <a:pPr algn="ctr"/>
            <a:r>
              <a:rPr lang="he-IL" sz="3200" b="1" dirty="0" smtClean="0"/>
              <a:t>מיני פיקוס בארץ</a:t>
            </a:r>
            <a:endParaRPr lang="he-IL" sz="3200" b="1" dirty="0"/>
          </a:p>
        </p:txBody>
      </p:sp>
    </p:spTree>
    <p:extLst>
      <p:ext uri="{BB962C8B-B14F-4D97-AF65-F5344CB8AC3E}">
        <p14:creationId xmlns:p14="http://schemas.microsoft.com/office/powerpoint/2010/main" val="9268985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לבן מעוגל 1"/>
          <p:cNvSpPr/>
          <p:nvPr/>
        </p:nvSpPr>
        <p:spPr>
          <a:xfrm>
            <a:off x="337185" y="279975"/>
            <a:ext cx="6332220" cy="4114800"/>
          </a:xfrm>
          <a:prstGeom prst="round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he-IL"/>
          </a:p>
        </p:txBody>
      </p:sp>
      <p:sp>
        <p:nvSpPr>
          <p:cNvPr id="3" name="TextBox 2"/>
          <p:cNvSpPr txBox="1"/>
          <p:nvPr/>
        </p:nvSpPr>
        <p:spPr>
          <a:xfrm>
            <a:off x="337185" y="902970"/>
            <a:ext cx="6332220" cy="3385542"/>
          </a:xfrm>
          <a:prstGeom prst="rect">
            <a:avLst/>
          </a:prstGeom>
          <a:noFill/>
        </p:spPr>
        <p:txBody>
          <a:bodyPr wrap="square" rtlCol="1">
            <a:spAutoFit/>
          </a:bodyPr>
          <a:lstStyle/>
          <a:p>
            <a:pPr algn="ctr"/>
            <a:r>
              <a:rPr lang="he-IL" sz="2800" b="1" dirty="0"/>
              <a:t>שלטית מקומטת / שלטית מסופקת</a:t>
            </a:r>
            <a:endParaRPr lang="he-IL" sz="2800" b="1" dirty="0" smtClean="0"/>
          </a:p>
          <a:p>
            <a:pPr algn="ctr"/>
            <a:r>
              <a:rPr lang="he-IL" dirty="0" smtClean="0">
                <a:effectLst/>
              </a:rPr>
              <a:t/>
            </a:r>
            <a:br>
              <a:rPr lang="he-IL" dirty="0" smtClean="0">
                <a:effectLst/>
              </a:rPr>
            </a:br>
            <a:r>
              <a:rPr lang="en-US" sz="2400" b="1" i="1" dirty="0" err="1"/>
              <a:t>Peltophorum</a:t>
            </a:r>
            <a:r>
              <a:rPr lang="en-US" sz="2400" b="1" i="1" dirty="0"/>
              <a:t> </a:t>
            </a:r>
            <a:r>
              <a:rPr lang="en-US" sz="2400" b="1" i="1" dirty="0" err="1" smtClean="0"/>
              <a:t>dubium</a:t>
            </a:r>
            <a:endParaRPr lang="he-IL" sz="2400" b="1" i="1" dirty="0" smtClean="0"/>
          </a:p>
          <a:p>
            <a:pPr algn="ctr"/>
            <a:endParaRPr lang="en-US" i="1" dirty="0"/>
          </a:p>
          <a:p>
            <a:pPr algn="ctr"/>
            <a:endParaRPr lang="en-US" b="1" dirty="0"/>
          </a:p>
          <a:p>
            <a:pPr algn="ctr"/>
            <a:r>
              <a:rPr lang="he-IL" b="1" dirty="0"/>
              <a:t>עץ נשיר גדול, המגיע לגובה של כ 15 מטרים ולקוטר של 15 מטרים.</a:t>
            </a:r>
          </a:p>
          <a:p>
            <a:pPr algn="ctr"/>
            <a:r>
              <a:rPr lang="he-IL" b="1" dirty="0"/>
              <a:t>פריחה צהובה מרשימה מאוד. </a:t>
            </a:r>
            <a:r>
              <a:rPr lang="he-IL" b="1" dirty="0" err="1"/>
              <a:t>השלטית</a:t>
            </a:r>
            <a:r>
              <a:rPr lang="he-IL" b="1" dirty="0"/>
              <a:t> נקראת "מקומטת" בגלל עלי הכותרת המקומטים של הפרחים.</a:t>
            </a:r>
          </a:p>
          <a:p>
            <a:pPr algn="ctr"/>
            <a:r>
              <a:rPr lang="he-IL" b="1" dirty="0"/>
              <a:t>לאחר הפריחה נשארים על העץ תרמילי פרי חומים.</a:t>
            </a:r>
          </a:p>
          <a:p>
            <a:pPr algn="ctr"/>
            <a:r>
              <a:rPr lang="he-IL" b="1" dirty="0"/>
              <a:t>עץ צל </a:t>
            </a:r>
            <a:r>
              <a:rPr lang="he-IL" b="1" dirty="0" smtClean="0"/>
              <a:t>מצוין. </a:t>
            </a:r>
            <a:r>
              <a:rPr lang="he-IL" b="1" dirty="0"/>
              <a:t>צומח מהר מאוד</a:t>
            </a:r>
            <a:r>
              <a:rPr lang="he-IL" b="1" dirty="0" smtClean="0"/>
              <a:t>. מוצא: ברזיל, ארגנטינה, פרגואי</a:t>
            </a:r>
            <a:endParaRPr lang="he-IL" b="1" dirty="0"/>
          </a:p>
          <a:p>
            <a:pPr algn="ctr"/>
            <a:endParaRPr lang="he-IL" b="1" dirty="0"/>
          </a:p>
        </p:txBody>
      </p:sp>
    </p:spTree>
    <p:extLst>
      <p:ext uri="{BB962C8B-B14F-4D97-AF65-F5344CB8AC3E}">
        <p14:creationId xmlns:p14="http://schemas.microsoft.com/office/powerpoint/2010/main" val="2741568293"/>
      </p:ext>
    </p:extLst>
  </p:cSld>
  <p:clrMapOvr>
    <a:masterClrMapping/>
  </p:clrMapOvr>
  <p:timing>
    <p:tnLst>
      <p:par>
        <p:cTn id="1" dur="indefinite" restart="never" nodeType="tmRoot"/>
      </p:par>
    </p:tnLst>
  </p:timing>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ערכת נושא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416</TotalTime>
  <Words>311</Words>
  <Application>Microsoft Office PowerPoint</Application>
  <PresentationFormat>‫הצגה על המסך (4:3)</PresentationFormat>
  <Paragraphs>110</Paragraphs>
  <Slides>13</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13</vt:i4>
      </vt:variant>
    </vt:vector>
  </HeadingPairs>
  <TitlesOfParts>
    <vt:vector size="18" baseType="lpstr">
      <vt:lpstr>Arial</vt:lpstr>
      <vt:lpstr>Calibri</vt:lpstr>
      <vt:lpstr>Calibri Light</vt:lpstr>
      <vt:lpstr>Times New Roman</vt:lpstr>
      <vt:lpstr>ערכת נושא Office</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‏‏משתמש Windows</dc:creator>
  <cp:lastModifiedBy>‏‏משתמש Windows</cp:lastModifiedBy>
  <cp:revision>24</cp:revision>
  <cp:lastPrinted>2019-01-19T13:43:19Z</cp:lastPrinted>
  <dcterms:created xsi:type="dcterms:W3CDTF">2019-01-17T21:42:40Z</dcterms:created>
  <dcterms:modified xsi:type="dcterms:W3CDTF">2019-01-19T21:29:47Z</dcterms:modified>
</cp:coreProperties>
</file>